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60" r:id="rId3"/>
    <p:sldId id="300" r:id="rId4"/>
    <p:sldId id="312" r:id="rId5"/>
    <p:sldId id="311" r:id="rId6"/>
    <p:sldId id="310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6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1234" y="2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gif>
</file>

<file path=ppt/media/image12.gif>
</file>

<file path=ppt/media/image13.gif>
</file>

<file path=ppt/media/image2.png>
</file>

<file path=ppt/media/image3.png>
</file>

<file path=ppt/media/image30.png>
</file>

<file path=ppt/media/image4.png>
</file>

<file path=ppt/media/image40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709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2018-10-11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0.png"/><Relationship Id="rId4" Type="http://schemas.openxmlformats.org/officeDocument/2006/relationships/image" Target="../media/image3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777427"/>
            <a:ext cx="9144000" cy="308057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195736" y="2600067"/>
            <a:ext cx="47525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EDUM 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개인기술 발표</a:t>
            </a:r>
            <a:endParaRPr lang="ko-KR" altLang="en-US" sz="160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63688" y="294643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핵심 기술의 조사 및 실험</a:t>
            </a:r>
            <a:endParaRPr lang="ko-KR" altLang="en-US" sz="320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7308304" y="3238818"/>
            <a:ext cx="1296144" cy="12961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541925" y="2918596"/>
            <a:ext cx="1296144" cy="12961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340779" y="384540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201500213 </a:t>
            </a:r>
            <a:r>
              <a:rPr lang="ko-KR" altLang="en-US" dirty="0" smtClean="0">
                <a:solidFill>
                  <a:schemeClr val="bg1"/>
                </a:solidFill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권소연</a:t>
            </a:r>
            <a:endParaRPr lang="ko-KR" altLang="en-US" sz="1050" dirty="0">
              <a:solidFill>
                <a:schemeClr val="bg1"/>
              </a:solidFill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154750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2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) YOLO v2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와 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v3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비교 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–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적외선 촬영 이미지</a:t>
            </a:r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YOLO</a:t>
            </a:r>
            <a:r>
              <a:rPr lang="ko-KR" altLang="en-US" sz="20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실험 내용</a:t>
            </a:r>
            <a:endParaRPr lang="ko-KR" altLang="en-US" sz="2000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1863163"/>
            <a:ext cx="56300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왼쪽은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v3,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오른쪽은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v2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v2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경우 의자를 변기로 잘못 인식하는 오류 발생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야간 적외선 촬영이 가능한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CCTV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객체 인식 가능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3063492"/>
            <a:ext cx="6968774" cy="364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78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154750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2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) YOLO v2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와 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v3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비교 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–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동영상</a:t>
            </a:r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YOLO</a:t>
            </a:r>
            <a:r>
              <a:rPr lang="ko-KR" altLang="en-US" sz="20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실험 내용</a:t>
            </a:r>
            <a:endParaRPr lang="ko-KR" altLang="en-US" sz="2000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1863163"/>
            <a:ext cx="87655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V2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경우 동영상의 정상 속도로도 객체 인식 가능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–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단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,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없는 핸드폰을 인식하거나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en-US" altLang="ko-KR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 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배경의 유리창을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TV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로 인식하는 등의 오류 발생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12" y="2531611"/>
            <a:ext cx="8311045" cy="416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986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154750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2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) YOLO v2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와 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v3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비교 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–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동영상</a:t>
            </a:r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YOLO</a:t>
            </a:r>
            <a:r>
              <a:rPr lang="ko-KR" altLang="en-US" sz="20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실험 내용</a:t>
            </a:r>
            <a:endParaRPr lang="ko-KR" altLang="en-US" sz="2000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1863163"/>
            <a:ext cx="8029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v3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경우 보다 높은 성능을 보이지만 동영상의 재생 속도가 현저히 떨어짐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34" y="2348880"/>
            <a:ext cx="8388424" cy="420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17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154750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3) YOLO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custom image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트레이닝 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– Knife </a:t>
            </a:r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YOLO</a:t>
            </a:r>
            <a:r>
              <a:rPr lang="ko-KR" altLang="en-US" sz="20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실험 내용</a:t>
            </a:r>
            <a:endParaRPr lang="ko-KR" altLang="en-US" sz="2000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1863163"/>
            <a:ext cx="840326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Bounding box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GUI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를 제공하는 도구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YOLO_MARK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를 통해 객체의 위치 지정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클래스의 인덱스와 좌표의 위치를 포함한 문서와 이미지들로 트레이닝 시도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US" altLang="ko-KR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US" altLang="ko-KR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US" altLang="ko-KR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39" y="3140968"/>
            <a:ext cx="2937923" cy="17514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64354" y="3132171"/>
            <a:ext cx="589616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1) 100x100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픽셀의 작은 이미지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300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개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2) 780x460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픽셀의 큰 이미지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3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개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 두 번 모두 칼의 </a:t>
            </a:r>
            <a:r>
              <a:rPr lang="ko-KR" altLang="en-US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개체 인식을 위해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트레이닝을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 시도했으나 </a:t>
            </a:r>
            <a:r>
              <a:rPr lang="ko-KR" altLang="en-US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메모리 부족으로 인한 중단</a:t>
            </a:r>
            <a:endParaRPr lang="en-US" altLang="ko-KR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한 번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시도한 설정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,</a:t>
            </a:r>
            <a:r>
              <a:rPr lang="ko-KR" altLang="en-US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weights </a:t>
            </a:r>
            <a:r>
              <a:rPr lang="ko-KR" altLang="en-US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파일로 동일한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이미지들을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   사용한 </a:t>
            </a:r>
            <a:r>
              <a:rPr lang="ko-KR" altLang="en-US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트레이닝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실패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-&gt; </a:t>
            </a:r>
            <a:r>
              <a:rPr lang="ko-KR" altLang="en-US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메모리 초기화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필요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endParaRPr lang="en-US" altLang="ko-KR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995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154750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1)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속도와 성능 개선을 위한 객체 인식 방법</a:t>
            </a:r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향후 계획</a:t>
            </a:r>
            <a:endParaRPr lang="ko-KR" altLang="en-US" sz="2000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1863163"/>
            <a:ext cx="85689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작은 사물에서의 인식 성능이 높은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Faster R-CNN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과 성능이 떨어져도 비교적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  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속도가 빠른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YOLOv2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를 함께 사용하여 객체 인식 및 트레이닝 실험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동영상에서 작은 객체들을 인식할 때의  지속성과 정확성 실험 및 분석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웹캠을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통한 실시간 객체 인식 시 영상 재생 속도 실험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3528" y="3284984"/>
            <a:ext cx="885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2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)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지능형 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CCTV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와 객체인식 접목 </a:t>
            </a:r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3533" y="3718679"/>
            <a:ext cx="81050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현재 공공기관에서 운영하는 방범용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CCTV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는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5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대 중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1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대가 </a:t>
            </a:r>
            <a:r>
              <a:rPr lang="ko-KR" altLang="en-US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저화질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, </a:t>
            </a:r>
            <a:r>
              <a:rPr lang="ko-KR" altLang="en-US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저성능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(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야간 적외선 촬영 불가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)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CCTV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개인 매장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,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보안이 중요시 되는 공항 등에서는 고화질과 적외선 촬영 기능 지원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국내 공공기관에서 지능형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CCTV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와 인공지능을 활용하는 곳은 시범 운영 중인 곳이 대부분</a:t>
            </a:r>
            <a:endParaRPr lang="en-US" altLang="ko-KR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308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2411760" y="3356992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나눔바른고딕OTF Light" pitchFamily="50" charset="-127"/>
                <a:ea typeface="나눔바른고딕OTF Light" pitchFamily="50" charset="-127"/>
              </a:rPr>
              <a:t>CONTENTS</a:t>
            </a:r>
            <a:endParaRPr lang="ko-KR" altLang="en-US" sz="2400" dirty="0">
              <a:latin typeface="나눔바른고딕OTF Light" pitchFamily="50" charset="-127"/>
              <a:ea typeface="나눔바른고딕OTF Light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7727" y="1484784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 smtClean="0">
                <a:latin typeface="HY헤드라인M" pitchFamily="18" charset="-127"/>
                <a:ea typeface="HY헤드라인M" pitchFamily="18" charset="-127"/>
              </a:rPr>
              <a:t>01    02    03  </a:t>
            </a:r>
            <a:endParaRPr lang="ko-KR" altLang="en-US" sz="5400" dirty="0"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545143" y="2420888"/>
            <a:ext cx="11521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4211960" y="2420888"/>
            <a:ext cx="11521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5940152" y="2420888"/>
            <a:ext cx="11521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4139952" y="3356992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868144" y="3356992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411760" y="3501008"/>
            <a:ext cx="1368152" cy="18158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 </a:t>
            </a:r>
            <a:r>
              <a:rPr lang="ko-KR" altLang="en-US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기술 소개</a:t>
            </a:r>
            <a:endParaRPr lang="en-US" altLang="ko-KR" sz="1400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en-US" altLang="ko-KR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 </a:t>
            </a:r>
            <a:r>
              <a:rPr lang="ko-KR" altLang="en-US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성능 분석</a:t>
            </a:r>
            <a:endParaRPr lang="en-US" altLang="ko-KR" sz="1400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en-US" altLang="ko-KR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 </a:t>
            </a:r>
            <a:r>
              <a:rPr lang="ko-KR" altLang="en-US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상대적 장단점</a:t>
            </a:r>
            <a:endParaRPr lang="en-US" altLang="ko-KR" sz="1400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en-US" altLang="ko-KR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 </a:t>
            </a:r>
            <a:r>
              <a:rPr lang="ko-KR" altLang="en-US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향후 </a:t>
            </a:r>
            <a:r>
              <a:rPr lang="ko-KR" altLang="en-US" sz="1400" spc="-15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방향</a:t>
            </a:r>
          </a:p>
          <a:p>
            <a:endParaRPr lang="en-US" altLang="ko-KR" sz="1400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endParaRPr lang="en-US" altLang="ko-KR" sz="1400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endParaRPr lang="ko-KR" altLang="en-US" sz="1400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39952" y="3501008"/>
            <a:ext cx="1368152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  YOLOv2 </a:t>
            </a:r>
            <a:r>
              <a:rPr lang="ko-KR" altLang="en-US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와 </a:t>
            </a:r>
            <a:r>
              <a:rPr lang="en-US" altLang="ko-KR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v3</a:t>
            </a:r>
          </a:p>
          <a:p>
            <a:r>
              <a:rPr lang="en-US" altLang="ko-KR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 </a:t>
            </a:r>
            <a:r>
              <a:rPr lang="ko-KR" altLang="en-US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사진과 동영상</a:t>
            </a:r>
            <a:endParaRPr lang="en-US" altLang="ko-KR" sz="1400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en-US" altLang="ko-KR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 </a:t>
            </a:r>
            <a:r>
              <a:rPr lang="ko-KR" altLang="en-US" sz="1400" spc="-15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커스텀</a:t>
            </a:r>
            <a:r>
              <a:rPr lang="ko-KR" altLang="en-US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이미지 학습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68144" y="3501008"/>
            <a:ext cx="1368152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400" spc="-15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속도와 성능 개선을 위한 객체 인식 </a:t>
            </a:r>
            <a:r>
              <a:rPr lang="ko-KR" altLang="en-US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방법</a:t>
            </a:r>
            <a:endParaRPr lang="en-US" altLang="ko-KR" sz="1400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지능형 </a:t>
            </a:r>
            <a:r>
              <a:rPr lang="en-US" altLang="ko-KR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CCTV</a:t>
            </a:r>
            <a:r>
              <a:rPr lang="ko-KR" altLang="en-US" sz="14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와 객체인식 접목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39752" y="2597423"/>
            <a:ext cx="165618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YOLO</a:t>
            </a:r>
            <a:endParaRPr lang="ko-KR" altLang="en-US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995936" y="2597423"/>
            <a:ext cx="1656184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YOLO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</a:t>
            </a:r>
            <a:endParaRPr lang="en-US" altLang="ko-KR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algn="ctr"/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실험 내용</a:t>
            </a:r>
            <a:endParaRPr lang="ko-KR" altLang="en-US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580112" y="2597423"/>
            <a:ext cx="187220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향후 계획</a:t>
            </a:r>
            <a:endParaRPr lang="ko-KR" altLang="en-US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40" name="타원 39"/>
          <p:cNvSpPr/>
          <p:nvPr/>
        </p:nvSpPr>
        <p:spPr>
          <a:xfrm>
            <a:off x="7504289" y="5368888"/>
            <a:ext cx="1070975" cy="107097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0" y="5877272"/>
            <a:ext cx="9144000" cy="10801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/>
          <p:cNvSpPr/>
          <p:nvPr/>
        </p:nvSpPr>
        <p:spPr>
          <a:xfrm>
            <a:off x="591521" y="5368888"/>
            <a:ext cx="1070975" cy="10709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154750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1)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기술 소개</a:t>
            </a:r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5536" y="2132856"/>
            <a:ext cx="8568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특징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-Bounding boxes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알고리즘의 사용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이미지를 한 번 보는 것만으로 객체의 종류와 위치를 추측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YOLO – You Only Look Once</a:t>
            </a:r>
            <a:endParaRPr lang="ko-KR" altLang="en-US" sz="2000" spc="-150" dirty="0">
              <a:latin typeface="DejaVu Sans Mono" pitchFamily="49" charset="0"/>
              <a:ea typeface="함초롬바탕" pitchFamily="18" charset="-127"/>
              <a:cs typeface="DejaVu Sans Mono" pitchFamily="49" charset="0"/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05" y="3302248"/>
            <a:ext cx="5203988" cy="3218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508104" y="33022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92080" y="3309362"/>
            <a:ext cx="3818674" cy="3247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448x448 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로 크기 재조정</a:t>
            </a:r>
            <a:endParaRPr lang="en-US" altLang="ko-KR" sz="160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altLang="ko-KR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SxS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</a:t>
            </a:r>
            <a:r>
              <a:rPr lang="ko-KR" altLang="en-US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그리드로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나누기</a:t>
            </a:r>
            <a:endParaRPr lang="en-US" altLang="ko-KR" sz="160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바운딩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박스 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= </a:t>
            </a:r>
            <a:r>
              <a:rPr lang="ko-KR" altLang="en-US" sz="160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그리드</a:t>
            </a:r>
            <a:r>
              <a:rPr lang="en-US" altLang="ko-KR" sz="160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x2</a:t>
            </a:r>
            <a:r>
              <a:rPr lang="ko-KR" altLang="en-US" sz="160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개</a:t>
            </a:r>
            <a:r>
              <a:rPr lang="en-US" altLang="ko-KR" sz="160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, </a:t>
            </a:r>
            <a:endParaRPr lang="en-US" altLang="ko-KR" sz="160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>
              <a:spcAft>
                <a:spcPts val="600"/>
              </a:spcAft>
            </a:pP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중심은 </a:t>
            </a:r>
            <a:r>
              <a:rPr lang="ko-KR" altLang="en-US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그리드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내부로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.</a:t>
            </a:r>
          </a:p>
          <a:p>
            <a:pPr marL="342900" indent="-342900">
              <a:spcAft>
                <a:spcPts val="600"/>
              </a:spcAft>
              <a:buAutoNum type="arabicPeriod" startAt="4"/>
            </a:pP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객체가 있을 것으로 추정되는</a:t>
            </a:r>
            <a:endParaRPr lang="en-US" altLang="ko-KR" sz="160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>
              <a:spcAft>
                <a:spcPts val="600"/>
              </a:spcAft>
            </a:pPr>
            <a:r>
              <a:rPr lang="ko-KR" altLang="en-US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그리드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박스에서 중심점 좌표 출력</a:t>
            </a:r>
            <a:endParaRPr lang="en-US" altLang="ko-KR" sz="160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>
              <a:spcAft>
                <a:spcPts val="600"/>
              </a:spcAft>
            </a:pP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* 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객체가 있을 확률이 높을 수록 굵은</a:t>
            </a:r>
            <a:endParaRPr lang="en-US" altLang="ko-KR" sz="160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>
              <a:spcAft>
                <a:spcPts val="600"/>
              </a:spcAft>
            </a:pP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테두리의 </a:t>
            </a:r>
            <a:r>
              <a:rPr lang="ko-KR" altLang="en-US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바운딩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박스</a:t>
            </a:r>
            <a:endParaRPr lang="en-US" altLang="ko-KR" sz="160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>
              <a:spcAft>
                <a:spcPts val="600"/>
              </a:spcAft>
            </a:pP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* NMS(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비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최대값 억제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) 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알고리즘을 통한</a:t>
            </a:r>
            <a:endParaRPr lang="en-US" altLang="ko-KR" sz="160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>
              <a:spcAft>
                <a:spcPts val="600"/>
              </a:spcAft>
            </a:pPr>
            <a:r>
              <a:rPr lang="ko-KR" altLang="en-US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바운딩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박스 추출</a:t>
            </a:r>
            <a:endParaRPr lang="ko-KR" altLang="en-US" sz="160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365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71" y="1365126"/>
            <a:ext cx="8858250" cy="184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3212976"/>
            <a:ext cx="6527452" cy="2071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528" y="5284392"/>
            <a:ext cx="85689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15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직선적인 네트워크 구조</a:t>
            </a:r>
            <a:endParaRPr lang="en-US" altLang="ko-KR" sz="150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5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마지막 특징 데이터 </a:t>
            </a:r>
            <a:r>
              <a:rPr lang="en-US" altLang="ko-KR" sz="15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7x7x30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sz="15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= (</a:t>
            </a:r>
            <a:r>
              <a:rPr lang="ko-KR" altLang="en-US" sz="1500" dirty="0" err="1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그리드</a:t>
            </a:r>
            <a:r>
              <a:rPr lang="ko-KR" altLang="en-US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개수</a:t>
            </a:r>
            <a:r>
              <a:rPr lang="en-US" altLang="ko-KR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)x7x30(</a:t>
            </a:r>
            <a:r>
              <a:rPr lang="ko-KR" altLang="en-US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클래스 개수</a:t>
            </a:r>
            <a:r>
              <a:rPr lang="en-US" altLang="ko-KR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</a:t>
            </a:r>
            <a:r>
              <a:rPr lang="ko-KR" altLang="en-US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별 확률</a:t>
            </a:r>
            <a:r>
              <a:rPr lang="en-US" altLang="ko-KR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+</a:t>
            </a:r>
            <a:r>
              <a:rPr lang="ko-KR" altLang="en-US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좌표의 개수</a:t>
            </a:r>
            <a:r>
              <a:rPr lang="en-US" altLang="ko-KR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+</a:t>
            </a:r>
            <a:r>
              <a:rPr lang="ko-KR" altLang="en-US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객체가 있을 확률</a:t>
            </a:r>
            <a:r>
              <a:rPr lang="en-US" altLang="ko-KR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2</a:t>
            </a:r>
            <a:r>
              <a:rPr lang="ko-KR" altLang="en-US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가지</a:t>
            </a:r>
            <a:r>
              <a:rPr lang="en-US" altLang="ko-KR" sz="150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5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이 마지막 특징 데이터가 예측 결과 </a:t>
            </a:r>
            <a:r>
              <a:rPr lang="en-US" altLang="ko-KR" sz="15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– </a:t>
            </a:r>
            <a:r>
              <a:rPr lang="ko-KR" altLang="en-US" sz="15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좌표들과 객체가 있을 확률</a:t>
            </a:r>
            <a:r>
              <a:rPr lang="en-US" altLang="ko-KR" sz="15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(confidence)	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YOLO – You Only Look Once</a:t>
            </a:r>
            <a:endParaRPr lang="ko-KR" altLang="en-US" sz="2000" spc="-150" dirty="0">
              <a:latin typeface="DejaVu Sans Mono" pitchFamily="49" charset="0"/>
              <a:ea typeface="함초롬바탕" pitchFamily="18" charset="-127"/>
              <a:cs typeface="DejaVu Sans Mono" pitchFamily="49" charset="0"/>
            </a:endParaRPr>
          </a:p>
        </p:txBody>
      </p:sp>
      <p:cxnSp>
        <p:nvCxnSpPr>
          <p:cNvPr id="7" name="구부러진 연결선 6"/>
          <p:cNvCxnSpPr>
            <a:endCxn id="2051" idx="1"/>
          </p:cNvCxnSpPr>
          <p:nvPr/>
        </p:nvCxnSpPr>
        <p:spPr>
          <a:xfrm rot="10800000" flipV="1">
            <a:off x="2051720" y="2924944"/>
            <a:ext cx="6768752" cy="1323740"/>
          </a:xfrm>
          <a:prstGeom prst="curvedConnector3">
            <a:avLst>
              <a:gd name="adj1" fmla="val 110757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692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154750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2)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객체 인식 시스템 간 성능 분석을 위한 조사</a:t>
            </a:r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6408" y="4077072"/>
            <a:ext cx="85689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정확도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(Precision)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와 </a:t>
            </a:r>
            <a:r>
              <a:rPr lang="ko-KR" altLang="en-US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재현율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(Recall)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False-Positive : 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실제 거짓이지만 양성으로 판단</a:t>
            </a:r>
            <a:endParaRPr lang="en-US" altLang="ko-KR" sz="160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False-Negative : 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실제 참이지만 음성으로 판단</a:t>
            </a:r>
            <a:endParaRPr lang="en-US" altLang="ko-KR" sz="160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검출된 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Bounding box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와 실제 위치 간의 </a:t>
            </a:r>
            <a:r>
              <a:rPr lang="en-US" altLang="ko-KR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IoU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(Intersection of Union) 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값이 일정 값 이상 인지를 판정하여 정확도와 </a:t>
            </a:r>
            <a:r>
              <a:rPr lang="ko-KR" altLang="en-US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재현율에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적용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. </a:t>
            </a:r>
            <a:endParaRPr lang="en-US" altLang="ko-KR" sz="160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객체 인식 시스템에서 알고리즘들의 성능을 비교할 때 쓰는 지표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: </a:t>
            </a:r>
            <a:r>
              <a:rPr lang="en-US" altLang="ko-KR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mAP</a:t>
            </a:r>
            <a:endParaRPr lang="en-US" altLang="ko-KR" sz="160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각 객체의 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AP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는 정확도 값의 평균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, </a:t>
            </a:r>
            <a:r>
              <a:rPr lang="en-US" altLang="ko-KR" sz="160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mAP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는 </a:t>
            </a:r>
            <a:r>
              <a:rPr lang="en-US" altLang="ko-KR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AP</a:t>
            </a:r>
            <a:r>
              <a:rPr lang="ko-KR" altLang="en-US" sz="160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들의 평균</a:t>
            </a:r>
            <a:endParaRPr lang="en-US" altLang="ko-KR" sz="160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YOLO – You Only Look Once</a:t>
            </a:r>
            <a:endParaRPr lang="ko-KR" altLang="en-US" sz="2000" spc="-150" dirty="0">
              <a:latin typeface="DejaVu Sans Mono" pitchFamily="49" charset="0"/>
              <a:ea typeface="함초롬바탕" pitchFamily="18" charset="-127"/>
              <a:cs typeface="DejaVu Sans Mono" pitchFamily="49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435" y="2060848"/>
            <a:ext cx="3466576" cy="1829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535996" y="2060848"/>
                <a:ext cx="2361544" cy="6412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/>
                        </a:rPr>
                        <m:t>𝑃𝑟𝑒𝑐𝑖𝑠𝑖𝑜𝑛</m:t>
                      </m:r>
                      <m:r>
                        <a:rPr lang="en-US" altLang="ko-KR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US" altLang="ko-KR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/>
                            </a:rPr>
                            <m:t>𝑡𝑝</m:t>
                          </m:r>
                        </m:num>
                        <m:den>
                          <m:r>
                            <a:rPr lang="en-US" altLang="ko-KR" b="0" i="1" smtClean="0">
                              <a:latin typeface="Cambria Math"/>
                            </a:rPr>
                            <m:t>𝑡𝑝</m:t>
                          </m:r>
                          <m:r>
                            <a:rPr lang="en-US" altLang="ko-KR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US" altLang="ko-KR" b="0" i="1" smtClean="0">
                              <a:latin typeface="Cambria Math"/>
                            </a:rPr>
                            <m:t>𝑓𝑝</m:t>
                          </m:r>
                        </m:den>
                      </m:f>
                    </m:oMath>
                  </m:oMathPara>
                </a14:m>
                <a:endParaRPr lang="en-US" altLang="ko-KR" b="0" dirty="0" smtClean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5996" y="2060848"/>
                <a:ext cx="2361544" cy="641266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4832330" y="2975434"/>
                <a:ext cx="1976503" cy="6412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/>
                        </a:rPr>
                        <m:t>𝑅𝑒𝑐𝑎𝑙𝑙</m:t>
                      </m:r>
                      <m:r>
                        <a:rPr lang="en-US" altLang="ko-KR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altLang="ko-KR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/>
                            </a:rPr>
                            <m:t>𝑡𝑝</m:t>
                          </m:r>
                        </m:num>
                        <m:den>
                          <m:r>
                            <a:rPr lang="en-US" altLang="ko-KR" b="0" i="1" smtClean="0">
                              <a:latin typeface="Cambria Math"/>
                            </a:rPr>
                            <m:t>𝑡𝑝</m:t>
                          </m:r>
                          <m:r>
                            <a:rPr lang="en-US" altLang="ko-KR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US" altLang="ko-KR" b="0" i="1" smtClean="0">
                              <a:latin typeface="Cambria Math"/>
                            </a:rPr>
                            <m:t>𝑓𝑛</m:t>
                          </m:r>
                        </m:den>
                      </m:f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2330" y="2975434"/>
                <a:ext cx="1976503" cy="641266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3429000"/>
            <a:ext cx="1451676" cy="1158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4287011" y="5157192"/>
            <a:ext cx="2664296" cy="0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 flipV="1">
            <a:off x="6538413" y="4396510"/>
            <a:ext cx="443561" cy="382978"/>
          </a:xfrm>
          <a:prstGeom prst="straightConnector1">
            <a:avLst/>
          </a:prstGeom>
          <a:ln w="63500">
            <a:solidFill>
              <a:srgbClr val="E7637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644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154750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2)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객체 인식 시스템 간 성능 분석</a:t>
            </a:r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5536" y="1988840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Faster YOLO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경우 초당 프레임이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155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로 속도는 높지만 정확도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(</a:t>
            </a:r>
            <a:r>
              <a:rPr lang="en-US" altLang="ko-KR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mAP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)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가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52.7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에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불과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, Faster R-CNN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경우 초당 프레임은 매우 낮지만 정확도는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73.2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로 성능 우수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YOLO – You Only Look Once</a:t>
            </a:r>
            <a:endParaRPr lang="ko-KR" altLang="en-US" sz="2000" spc="-150" dirty="0">
              <a:latin typeface="DejaVu Sans Mono" pitchFamily="49" charset="0"/>
              <a:ea typeface="함초롬바탕" pitchFamily="18" charset="-127"/>
              <a:cs typeface="DejaVu Sans Mono" pitchFamily="49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068" y="3056186"/>
            <a:ext cx="5838825" cy="357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3583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154750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2) 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상대적 장단점</a:t>
            </a:r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23528" y="2060848"/>
            <a:ext cx="8424936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장점 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– 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속도와 맥락 이해</a:t>
            </a:r>
            <a:endParaRPr lang="en-US" altLang="ko-KR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742950" lvl="1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간단한 처리 과정으로 빠른 속도 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– 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기존의 알고리즘들은 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bounding box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를 먼저 찾고 각 박스에 대해 분류를 하는 다단계 과정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, 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반면 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YOLO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는 모든 객체에 대한 박스들을 동시 예측</a:t>
            </a:r>
            <a:endParaRPr lang="en-US" altLang="ko-KR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742950" lvl="1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이미지 전체를 한 번에 바라보는 방식으로 객체에 대한 맥락적 이해도가 높음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.  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배경을 잘못된 객체로 인식하는 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background error(False-Positive)</a:t>
            </a:r>
            <a:r>
              <a:rPr lang="ko-KR" altLang="en-US" spc="-15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가 낮음</a:t>
            </a:r>
            <a:endParaRPr lang="en-US" altLang="ko-KR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742950" lvl="1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객체에 대해 좀 더 일반화된 특징을 학습</a:t>
            </a:r>
            <a:r>
              <a:rPr lang="en-US" altLang="ko-KR" spc="-150" dirty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– 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예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: 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자연의 이미지로 학습한 후 예술 작품에 인식률을 테스트 했을 때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, 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다른 인식 시스템에 비해 높은 성능</a:t>
            </a:r>
            <a:endParaRPr lang="en-US" altLang="ko-KR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endParaRPr lang="en-US" altLang="ko-KR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spcAft>
                <a:spcPts val="600"/>
              </a:spcAft>
              <a:buFont typeface="Wingdings" pitchFamily="2" charset="2"/>
              <a:buChar char="ü"/>
            </a:pP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단점 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– 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작은 물체 인식 어려움 등의 </a:t>
            </a:r>
            <a:r>
              <a:rPr lang="ko-KR" altLang="en-US" spc="-15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성능면</a:t>
            </a:r>
            <a:endParaRPr lang="en-US" altLang="ko-KR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742950" lvl="1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새 떼처럼 여러 물체가 동시에 </a:t>
            </a:r>
            <a:r>
              <a:rPr lang="ko-KR" altLang="en-US" spc="-150" dirty="0" err="1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그리드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셀을 공유할 경우 각 객체의 인식 불가능</a:t>
            </a:r>
            <a:endParaRPr lang="en-US" altLang="ko-KR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742950" lvl="1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큰 물체에서 틀리는 경우 더 높은 페널티</a:t>
            </a:r>
            <a:r>
              <a:rPr lang="en-US" altLang="ko-KR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, </a:t>
            </a:r>
            <a:r>
              <a:rPr lang="ko-KR" altLang="en-US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작은 물체에 불리</a:t>
            </a:r>
            <a:endParaRPr lang="en-US" altLang="ko-KR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endParaRPr lang="en-US" altLang="ko-KR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YOLO – You Only Look Once</a:t>
            </a:r>
            <a:endParaRPr lang="ko-KR" altLang="en-US" sz="2000" spc="-150" dirty="0">
              <a:latin typeface="DejaVu Sans Mono" pitchFamily="49" charset="0"/>
              <a:ea typeface="함초롬바탕" pitchFamily="18" charset="-127"/>
              <a:cs typeface="DejaVu Sans Mono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87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154750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3) 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향후 방향</a:t>
            </a:r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YOLO – You Only Look Once</a:t>
            </a:r>
            <a:endParaRPr lang="ko-KR" altLang="en-US" sz="2000" spc="-150" dirty="0">
              <a:latin typeface="DejaVu Sans Mono" pitchFamily="49" charset="0"/>
              <a:ea typeface="함초롬바탕" pitchFamily="18" charset="-127"/>
              <a:cs typeface="DejaVu Sans Mono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5536" y="2132856"/>
            <a:ext cx="8568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실시간 영상의 빠른 객체 인식도 중요하지만 작은 물체의 정확한 인식이 필요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-&gt;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성능이 보다 높은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Faster R-CNN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과 속도가 보다 빠른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YOLO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를 같이 동작할 경우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YOLO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가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Faster R-CNN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을 보완하는 효과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표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: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YOLO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를 단독으로 실행했을 때보다 인식률이 높음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488538"/>
            <a:ext cx="8418496" cy="3253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156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1547500"/>
            <a:ext cx="676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1) YOLO v2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와 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v3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비교 </a:t>
            </a:r>
            <a:r>
              <a:rPr lang="en-US" altLang="ko-KR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- </a:t>
            </a:r>
            <a:r>
              <a:rPr lang="ko-KR" altLang="en-US" b="1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컬러 이미지</a:t>
            </a:r>
            <a:endParaRPr lang="en-US" altLang="ko-KR" b="1" spc="-150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endParaRPr lang="en-US" altLang="ko-KR" b="1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7434" y="836712"/>
            <a:ext cx="425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atin typeface="DejaVu Sans Mono" pitchFamily="49" charset="0"/>
                <a:ea typeface="DejaVu Sans Mono" pitchFamily="49" charset="0"/>
                <a:cs typeface="DejaVu Sans Mono" pitchFamily="49" charset="0"/>
              </a:rPr>
              <a:t>YOLO</a:t>
            </a:r>
            <a:r>
              <a:rPr lang="ko-KR" altLang="en-US" sz="2000" spc="-150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실험 내용</a:t>
            </a:r>
            <a:endParaRPr lang="ko-KR" altLang="en-US" sz="2000" spc="-150" dirty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6" r="14941"/>
          <a:stretch/>
        </p:blipFill>
        <p:spPr>
          <a:xfrm>
            <a:off x="101368" y="3284984"/>
            <a:ext cx="4552831" cy="309634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3" r="15968"/>
          <a:stretch/>
        </p:blipFill>
        <p:spPr>
          <a:xfrm>
            <a:off x="4693828" y="3284984"/>
            <a:ext cx="4326466" cy="309634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3528" y="1863163"/>
            <a:ext cx="84305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v2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와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v3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비교 자료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.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기사에 첨부된 실제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CCTV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한 장면을 테스트한 결과로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,</a:t>
            </a:r>
          </a:p>
          <a:p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    왼쪽은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v2,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오른쪽은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v3.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v2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의 경우 배경을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bottle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로 잘못 인식하는 </a:t>
            </a: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False-Positive 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발생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v3</a:t>
            </a:r>
            <a:r>
              <a:rPr lang="ko-KR" altLang="en-US" dirty="0" smtClean="0">
                <a:latin typeface="함초롬바탕" pitchFamily="18" charset="-127"/>
                <a:ea typeface="함초롬바탕" pitchFamily="18" charset="-127"/>
                <a:cs typeface="함초롬바탕" pitchFamily="18" charset="-127"/>
              </a:rPr>
              <a:t>는 보다 정확한 인식</a:t>
            </a:r>
            <a:endParaRPr lang="en-US" altLang="ko-KR" dirty="0" smtClean="0">
              <a:latin typeface="함초롬바탕" pitchFamily="18" charset="-127"/>
              <a:ea typeface="함초롬바탕" pitchFamily="18" charset="-127"/>
              <a:cs typeface="함초롬바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705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1400</TotalTime>
  <Words>918</Words>
  <Application>Microsoft Office PowerPoint</Application>
  <PresentationFormat>화면 슬라이드 쇼(4:3)</PresentationFormat>
  <Paragraphs>164</Paragraphs>
  <Slides>14</Slides>
  <Notes>14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5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user</cp:lastModifiedBy>
  <cp:revision>109</cp:revision>
  <dcterms:created xsi:type="dcterms:W3CDTF">2016-11-03T20:47:04Z</dcterms:created>
  <dcterms:modified xsi:type="dcterms:W3CDTF">2018-10-11T06:58:35Z</dcterms:modified>
</cp:coreProperties>
</file>

<file path=docProps/thumbnail.jpeg>
</file>